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Barlow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rlow-bold.fntdata"/><Relationship Id="rId11" Type="http://schemas.openxmlformats.org/officeDocument/2006/relationships/slide" Target="slides/slide5.xml"/><Relationship Id="rId22" Type="http://schemas.openxmlformats.org/officeDocument/2006/relationships/font" Target="fonts/Barlow-boldItalic.fntdata"/><Relationship Id="rId10" Type="http://schemas.openxmlformats.org/officeDocument/2006/relationships/slide" Target="slides/slide4.xml"/><Relationship Id="rId21" Type="http://schemas.openxmlformats.org/officeDocument/2006/relationships/font" Target="fonts/Barlow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Barlow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6350a5eb9_1_4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116350a5eb9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39633b4e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g139633b4e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5b45d2c13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g15b45d2c13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3f29a50042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g13f29a50042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621eb9edc_0_10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11621eb9edc_0_1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621eb9edc_0_8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11621eb9edc_0_8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Wie is microStart?</a:t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Barlow"/>
              <a:buChar char="●"/>
            </a:pPr>
            <a:r>
              <a:rPr b="1" lang="fr">
                <a:solidFill>
                  <a:srgbClr val="717171"/>
                </a:solidFill>
                <a:latin typeface="Barlow"/>
                <a:ea typeface="Barlow"/>
                <a:cs typeface="Barlow"/>
                <a:sym typeface="Barlow"/>
              </a:rPr>
              <a:t>Financieren </a:t>
            </a:r>
            <a:r>
              <a:rPr lang="fr">
                <a:solidFill>
                  <a:srgbClr val="717171"/>
                </a:solidFill>
                <a:latin typeface="Barlow"/>
                <a:ea typeface="Barlow"/>
                <a:cs typeface="Barlow"/>
                <a:sym typeface="Barlow"/>
              </a:rPr>
              <a:t>van elkeen die een bedrijf wil opzetten of ontwikkelen, maar wiens project misschien niet door de bank wordt gefinancierd.</a:t>
            </a:r>
            <a:endParaRPr>
              <a:solidFill>
                <a:srgbClr val="71717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Barlow"/>
              <a:buChar char="●"/>
            </a:pPr>
            <a:r>
              <a:rPr b="1" lang="fr">
                <a:solidFill>
                  <a:srgbClr val="717171"/>
                </a:solidFill>
                <a:latin typeface="Barlow"/>
                <a:ea typeface="Barlow"/>
                <a:cs typeface="Barlow"/>
                <a:sym typeface="Barlow"/>
              </a:rPr>
              <a:t>Ondersteuning </a:t>
            </a:r>
            <a:r>
              <a:rPr lang="fr">
                <a:solidFill>
                  <a:srgbClr val="717171"/>
                </a:solidFill>
                <a:latin typeface="Barlow"/>
                <a:ea typeface="Barlow"/>
                <a:cs typeface="Barlow"/>
                <a:sym typeface="Barlow"/>
              </a:rPr>
              <a:t>voor, tijdens en na de oprichting van het bedrijf om ontwikkeling en duurzaamheid te waarborgen.</a:t>
            </a:r>
            <a:endParaRPr>
              <a:solidFill>
                <a:srgbClr val="71717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2984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Barlow"/>
              <a:buChar char="●"/>
            </a:pPr>
            <a:r>
              <a:rPr b="1" lang="fr">
                <a:solidFill>
                  <a:srgbClr val="717171"/>
                </a:solidFill>
                <a:latin typeface="Barlow"/>
                <a:ea typeface="Barlow"/>
                <a:cs typeface="Barlow"/>
                <a:sym typeface="Barlow"/>
              </a:rPr>
              <a:t>Advocacy </a:t>
            </a:r>
            <a:r>
              <a:rPr lang="fr">
                <a:solidFill>
                  <a:srgbClr val="717171"/>
                </a:solidFill>
                <a:latin typeface="Barlow"/>
                <a:ea typeface="Barlow"/>
                <a:cs typeface="Barlow"/>
                <a:sym typeface="Barlow"/>
              </a:rPr>
              <a:t>door middel van belangenbehartiging het recht op economisch initiatief voor iedereen.</a:t>
            </a:r>
            <a:endParaRPr>
              <a:solidFill>
                <a:srgbClr val="71717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rgbClr val="71717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">
                <a:solidFill>
                  <a:srgbClr val="717171"/>
                </a:solidFill>
                <a:latin typeface="Barlow"/>
                <a:ea typeface="Barlow"/>
                <a:cs typeface="Barlow"/>
                <a:sym typeface="Barlow"/>
              </a:rPr>
              <a:t>Onze </a:t>
            </a:r>
            <a:r>
              <a:rPr b="1" lang="fr">
                <a:solidFill>
                  <a:srgbClr val="717171"/>
                </a:solidFill>
                <a:latin typeface="Barlow"/>
                <a:ea typeface="Barlow"/>
                <a:cs typeface="Barlow"/>
                <a:sym typeface="Barlow"/>
              </a:rPr>
              <a:t>waarden</a:t>
            </a:r>
            <a:r>
              <a:rPr lang="fr">
                <a:solidFill>
                  <a:srgbClr val="717171"/>
                </a:solidFill>
                <a:latin typeface="Barlow"/>
                <a:ea typeface="Barlow"/>
                <a:cs typeface="Barlow"/>
                <a:sym typeface="Barlow"/>
              </a:rPr>
              <a:t>: vertrouwen, innovatie, respect, solidariteit, professionaliteit.</a:t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621eb9edc_0_10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11621eb9edc_0_10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3f29a5004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3f29a500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534f956ba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1534f956ba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534f956ba8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g1534f956ba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621eb9edc_0_1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11621eb9edc_0_1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534f956ba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g1534f956ba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Title Slide" showMasterSp="0">
  <p:cSld name="11_Title Slide">
    <p:bg>
      <p:bgPr>
        <a:solidFill>
          <a:srgbClr val="0054B6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92310" y="4364065"/>
            <a:ext cx="1698723" cy="529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511" y="229321"/>
            <a:ext cx="3338656" cy="439675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5"/>
          <p:cNvSpPr txBox="1"/>
          <p:nvPr>
            <p:ph type="ctrTitle"/>
          </p:nvPr>
        </p:nvSpPr>
        <p:spPr>
          <a:xfrm>
            <a:off x="4301728" y="1468287"/>
            <a:ext cx="43206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0" spcFirstLastPara="1" rIns="67500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b="1" i="0" sz="4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25"/>
          <p:cNvSpPr/>
          <p:nvPr/>
        </p:nvSpPr>
        <p:spPr>
          <a:xfrm flipH="1" rot="10800000">
            <a:off x="10265" y="4245900"/>
            <a:ext cx="9133800" cy="897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04971" y="4364065"/>
            <a:ext cx="1700819" cy="530597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 txBox="1"/>
          <p:nvPr>
            <p:ph idx="1" type="subTitle"/>
          </p:nvPr>
        </p:nvSpPr>
        <p:spPr>
          <a:xfrm>
            <a:off x="5489917" y="2915002"/>
            <a:ext cx="1944600" cy="480300"/>
          </a:xfrm>
          <a:prstGeom prst="rect">
            <a:avLst/>
          </a:prstGeom>
          <a:solidFill>
            <a:srgbClr val="FFA823"/>
          </a:solidFill>
          <a:ln>
            <a:noFill/>
          </a:ln>
        </p:spPr>
        <p:txBody>
          <a:bodyPr anchorCtr="0" anchor="ctr" bIns="135000" lIns="135000" spcFirstLastPara="1" rIns="135000" wrap="square" tIns="135000">
            <a:spAutoFit/>
          </a:bodyPr>
          <a:lstStyle>
            <a:lvl1pPr lv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900"/>
              <a:buNone/>
              <a:defRPr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Title Slide" showMasterSp="0">
  <p:cSld name="18_Title Slide">
    <p:bg>
      <p:bgPr>
        <a:solidFill>
          <a:srgbClr val="0054B6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2241" y="3399378"/>
            <a:ext cx="2646295" cy="1319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7153" y="303497"/>
            <a:ext cx="2646294" cy="4536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92310" y="4364065"/>
            <a:ext cx="1698723" cy="529942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6"/>
          <p:cNvSpPr txBox="1"/>
          <p:nvPr>
            <p:ph type="ctrTitle"/>
          </p:nvPr>
        </p:nvSpPr>
        <p:spPr>
          <a:xfrm>
            <a:off x="4301728" y="1468287"/>
            <a:ext cx="43206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b="1" i="0" sz="4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26"/>
          <p:cNvSpPr/>
          <p:nvPr/>
        </p:nvSpPr>
        <p:spPr>
          <a:xfrm flipH="1" rot="10800000">
            <a:off x="10265" y="4245900"/>
            <a:ext cx="9133800" cy="897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04971" y="4364065"/>
            <a:ext cx="1700819" cy="53059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6"/>
          <p:cNvSpPr txBox="1"/>
          <p:nvPr>
            <p:ph idx="1" type="subTitle"/>
          </p:nvPr>
        </p:nvSpPr>
        <p:spPr>
          <a:xfrm>
            <a:off x="5489917" y="2915002"/>
            <a:ext cx="1944600" cy="480300"/>
          </a:xfrm>
          <a:prstGeom prst="rect">
            <a:avLst/>
          </a:prstGeom>
          <a:solidFill>
            <a:srgbClr val="FFA823"/>
          </a:solidFill>
          <a:ln>
            <a:noFill/>
          </a:ln>
        </p:spPr>
        <p:txBody>
          <a:bodyPr anchorCtr="0" anchor="ctr" bIns="135000" lIns="135000" spcFirstLastPara="1" rIns="135000" wrap="square" tIns="135000">
            <a:sp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0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jp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Relationship Id="rId7" Type="http://schemas.openxmlformats.org/officeDocument/2006/relationships/image" Target="../media/image15.png"/><Relationship Id="rId8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0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jpg"/><Relationship Id="rId4" Type="http://schemas.openxmlformats.org/officeDocument/2006/relationships/image" Target="../media/image20.jpg"/><Relationship Id="rId9" Type="http://schemas.openxmlformats.org/officeDocument/2006/relationships/image" Target="../media/image24.png"/><Relationship Id="rId5" Type="http://schemas.openxmlformats.org/officeDocument/2006/relationships/image" Target="../media/image19.png"/><Relationship Id="rId6" Type="http://schemas.openxmlformats.org/officeDocument/2006/relationships/image" Target="../media/image22.png"/><Relationship Id="rId7" Type="http://schemas.openxmlformats.org/officeDocument/2006/relationships/image" Target="../media/image21.png"/><Relationship Id="rId8" Type="http://schemas.openxmlformats.org/officeDocument/2006/relationships/image" Target="../media/image2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18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7"/>
          <p:cNvSpPr txBox="1"/>
          <p:nvPr/>
        </p:nvSpPr>
        <p:spPr>
          <a:xfrm>
            <a:off x="3749700" y="1763700"/>
            <a:ext cx="52689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fr" sz="4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ISLAMIC </a:t>
            </a:r>
            <a:endParaRPr b="1" sz="400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fr" sz="4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MICROFINANCE</a:t>
            </a:r>
            <a:endParaRPr b="1" sz="400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6"/>
          <p:cNvSpPr txBox="1"/>
          <p:nvPr/>
        </p:nvSpPr>
        <p:spPr>
          <a:xfrm>
            <a:off x="116500" y="3038175"/>
            <a:ext cx="188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219" name="Google Shape;219;p36"/>
          <p:cNvCxnSpPr/>
          <p:nvPr/>
        </p:nvCxnSpPr>
        <p:spPr>
          <a:xfrm>
            <a:off x="210100" y="2941550"/>
            <a:ext cx="353100" cy="0"/>
          </a:xfrm>
          <a:prstGeom prst="straightConnector1">
            <a:avLst/>
          </a:prstGeom>
          <a:noFill/>
          <a:ln cap="flat" cmpd="sng" w="19050">
            <a:solidFill>
              <a:srgbClr val="FFA8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0" name="Google Shape;220;p36"/>
          <p:cNvSpPr txBox="1"/>
          <p:nvPr/>
        </p:nvSpPr>
        <p:spPr>
          <a:xfrm>
            <a:off x="116500" y="2231025"/>
            <a:ext cx="22602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500">
                <a:solidFill>
                  <a:srgbClr val="3C78D8"/>
                </a:solidFill>
                <a:latin typeface="Barlow"/>
                <a:ea typeface="Barlow"/>
                <a:cs typeface="Barlow"/>
                <a:sym typeface="Barlow"/>
              </a:rPr>
              <a:t>Outreach   </a:t>
            </a:r>
            <a:endParaRPr b="1" sz="2500">
              <a:solidFill>
                <a:srgbClr val="3C78D8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21" name="Google Shape;221;p36"/>
          <p:cNvSpPr txBox="1"/>
          <p:nvPr/>
        </p:nvSpPr>
        <p:spPr>
          <a:xfrm>
            <a:off x="2376700" y="1529663"/>
            <a:ext cx="66312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Responsible for specific community 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Speak the language 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Know the cultural difficulties 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Lower the barrier for microStart services 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22" name="Google Shape;222;p36"/>
          <p:cNvSpPr/>
          <p:nvPr/>
        </p:nvSpPr>
        <p:spPr>
          <a:xfrm>
            <a:off x="4700050" y="544400"/>
            <a:ext cx="1984500" cy="55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 LIBERTÉ</a:t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23" name="Google Shape;223;p36"/>
          <p:cNvSpPr/>
          <p:nvPr/>
        </p:nvSpPr>
        <p:spPr>
          <a:xfrm>
            <a:off x="4700050" y="544400"/>
            <a:ext cx="1984500" cy="62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Community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Officer</a:t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/>
          <p:nvPr/>
        </p:nvSpPr>
        <p:spPr>
          <a:xfrm>
            <a:off x="116500" y="3038175"/>
            <a:ext cx="188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229" name="Google Shape;229;p37"/>
          <p:cNvCxnSpPr/>
          <p:nvPr/>
        </p:nvCxnSpPr>
        <p:spPr>
          <a:xfrm>
            <a:off x="210100" y="2941550"/>
            <a:ext cx="353100" cy="0"/>
          </a:xfrm>
          <a:prstGeom prst="straightConnector1">
            <a:avLst/>
          </a:prstGeom>
          <a:noFill/>
          <a:ln cap="flat" cmpd="sng" w="19050">
            <a:solidFill>
              <a:srgbClr val="FFA8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0" name="Google Shape;230;p37"/>
          <p:cNvSpPr txBox="1"/>
          <p:nvPr/>
        </p:nvSpPr>
        <p:spPr>
          <a:xfrm>
            <a:off x="67450" y="2418350"/>
            <a:ext cx="1984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3C78D8"/>
                </a:solidFill>
                <a:latin typeface="Barlow"/>
                <a:ea typeface="Barlow"/>
                <a:cs typeface="Barlow"/>
                <a:sym typeface="Barlow"/>
              </a:rPr>
              <a:t>Developments</a:t>
            </a:r>
            <a:endParaRPr b="1" sz="2200">
              <a:solidFill>
                <a:srgbClr val="3C78D8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31" name="Google Shape;231;p37"/>
          <p:cNvSpPr txBox="1"/>
          <p:nvPr/>
        </p:nvSpPr>
        <p:spPr>
          <a:xfrm>
            <a:off x="2376700" y="1496625"/>
            <a:ext cx="6631200" cy="3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Talks with Syrian Religious Scholar/Imam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Dria Drooj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and microStart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Present microStart at the Muslim Assocciation 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■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Various Muslim communities (Turkish, Morrocan, Syrian,..)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Presentation will be done in Arabic 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Imam Dia Drooj showed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interest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because: 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Main goal is to help starters, unemployed and on benefits etc.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Our employee are diverse and speak the language, are engaged in the community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Our use for interest is considered as “correct” 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Cooperation with FFG is benificial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32" name="Google Shape;232;p37"/>
          <p:cNvSpPr/>
          <p:nvPr/>
        </p:nvSpPr>
        <p:spPr>
          <a:xfrm>
            <a:off x="4700050" y="544400"/>
            <a:ext cx="1984500" cy="55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 LIBERTÉ</a:t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33" name="Google Shape;233;p37"/>
          <p:cNvSpPr/>
          <p:nvPr/>
        </p:nvSpPr>
        <p:spPr>
          <a:xfrm>
            <a:off x="4700050" y="544400"/>
            <a:ext cx="1984500" cy="62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 Liberté</a:t>
            </a:r>
            <a:endParaRPr b="1"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18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8"/>
          <p:cNvSpPr txBox="1"/>
          <p:nvPr/>
        </p:nvSpPr>
        <p:spPr>
          <a:xfrm>
            <a:off x="3749700" y="1763700"/>
            <a:ext cx="52689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fr" sz="4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Questions?</a:t>
            </a:r>
            <a:endParaRPr b="1" sz="400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/>
          <p:nvPr/>
        </p:nvSpPr>
        <p:spPr>
          <a:xfrm>
            <a:off x="3579750" y="544400"/>
            <a:ext cx="1984500" cy="43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MICROSTART</a:t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1" name="Google Shape;121;p28"/>
          <p:cNvSpPr txBox="1"/>
          <p:nvPr/>
        </p:nvSpPr>
        <p:spPr>
          <a:xfrm>
            <a:off x="1222759" y="1459550"/>
            <a:ext cx="6698400" cy="28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254000" lvl="0" marL="2540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❑"/>
            </a:pPr>
            <a:r>
              <a:rPr b="0" i="0" lang="fr" sz="18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microStart is </a:t>
            </a:r>
            <a:r>
              <a:rPr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the</a:t>
            </a:r>
            <a:r>
              <a:rPr b="0" i="0" lang="fr" sz="18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biggest</a:t>
            </a:r>
            <a:r>
              <a:rPr b="1" i="0" lang="fr" sz="18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microfinancing institution</a:t>
            </a:r>
            <a:r>
              <a:rPr b="1" i="0" lang="fr" sz="18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in 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Belgium</a:t>
            </a:r>
            <a:r>
              <a:rPr b="1" i="0" lang="fr" sz="18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and was founded in 2011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2540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254000" lvl="0" marL="2540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❑"/>
            </a:pPr>
            <a:r>
              <a:rPr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Our Vision: Making 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society</a:t>
            </a:r>
            <a:r>
              <a:rPr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more 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inclusive</a:t>
            </a:r>
            <a:r>
              <a:rPr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by 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reducing</a:t>
            </a:r>
            <a:r>
              <a:rPr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financial and 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social</a:t>
            </a:r>
            <a:r>
              <a:rPr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inequalities</a:t>
            </a:r>
            <a:r>
              <a:rPr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and by creating and developing sustainable entreprises and jobs for every individual.”</a:t>
            </a:r>
            <a:endParaRPr sz="900">
              <a:solidFill>
                <a:srgbClr val="0B5AB2"/>
              </a:solidFill>
            </a:endParaRPr>
          </a:p>
          <a:p>
            <a:pPr indent="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18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9"/>
          <p:cNvSpPr txBox="1"/>
          <p:nvPr/>
        </p:nvSpPr>
        <p:spPr>
          <a:xfrm>
            <a:off x="711550" y="3276725"/>
            <a:ext cx="209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fr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FINANCING</a:t>
            </a:r>
            <a:endParaRPr b="1" i="0" sz="14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8" name="Google Shape;128;p29"/>
          <p:cNvSpPr txBox="1"/>
          <p:nvPr/>
        </p:nvSpPr>
        <p:spPr>
          <a:xfrm>
            <a:off x="3334850" y="3276725"/>
            <a:ext cx="209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fr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COACHING</a:t>
            </a:r>
            <a:endParaRPr b="1" i="0" sz="14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29" name="Google Shape;129;p29"/>
          <p:cNvSpPr txBox="1"/>
          <p:nvPr/>
        </p:nvSpPr>
        <p:spPr>
          <a:xfrm>
            <a:off x="6001375" y="3276725"/>
            <a:ext cx="209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fr" sz="14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ADVOCACY</a:t>
            </a:r>
            <a:endParaRPr b="1" i="0" sz="14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0" name="Google Shape;130;p29"/>
          <p:cNvSpPr txBox="1"/>
          <p:nvPr/>
        </p:nvSpPr>
        <p:spPr>
          <a:xfrm>
            <a:off x="711550" y="3524525"/>
            <a:ext cx="2091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for people who want to become independent or expand their business, and who can’t access traditional financing 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1" name="Google Shape;131;p29"/>
          <p:cNvSpPr txBox="1"/>
          <p:nvPr/>
        </p:nvSpPr>
        <p:spPr>
          <a:xfrm>
            <a:off x="3356463" y="3524525"/>
            <a:ext cx="2091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before, during and after the start of their business 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2" name="Google Shape;132;p29"/>
          <p:cNvSpPr txBox="1"/>
          <p:nvPr/>
        </p:nvSpPr>
        <p:spPr>
          <a:xfrm>
            <a:off x="6001388" y="3524525"/>
            <a:ext cx="2091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Fight for the rights of small entrepreneurs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33" name="Google Shape;133;p29"/>
          <p:cNvSpPr/>
          <p:nvPr/>
        </p:nvSpPr>
        <p:spPr>
          <a:xfrm>
            <a:off x="3579750" y="544400"/>
            <a:ext cx="1984500" cy="43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OUR</a:t>
            </a:r>
            <a:r>
              <a:rPr b="1" i="0" lang="fr" sz="18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MISSION</a:t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/>
          <p:nvPr/>
        </p:nvSpPr>
        <p:spPr>
          <a:xfrm>
            <a:off x="3579750" y="544400"/>
            <a:ext cx="1984500" cy="43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OUR CLIENTS</a:t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descr="Une image contenant dessin&#10;&#10;Description générée automatiquement" id="139" name="Google Shape;139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64519" y="1143382"/>
            <a:ext cx="890545" cy="89054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e image contenant lumière, fenêtre&#10;&#10;Description générée automatiquement" id="140" name="Google Shape;140;p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09796" y="2925950"/>
            <a:ext cx="737880" cy="9617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e image contenant dessin, lumière&#10;&#10;Description générée automatiquement" id="141" name="Google Shape;141;p3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79580" y="1067179"/>
            <a:ext cx="636104" cy="8905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e image contenant dessin&#10;&#10;Description générée automatiquement" id="142" name="Google Shape;142;p3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38527" y="3000454"/>
            <a:ext cx="636105" cy="8245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e image contenant dessin, lumière&#10;&#10;Description générée automatiquement" id="143" name="Google Shape;143;p3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194632" y="2920145"/>
            <a:ext cx="737880" cy="957724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0"/>
          <p:cNvSpPr txBox="1"/>
          <p:nvPr/>
        </p:nvSpPr>
        <p:spPr>
          <a:xfrm>
            <a:off x="861093" y="2026474"/>
            <a:ext cx="8730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lang="fr" sz="2100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28</a:t>
            </a: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%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r" sz="1500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Women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0"/>
          <p:cNvSpPr txBox="1"/>
          <p:nvPr/>
        </p:nvSpPr>
        <p:spPr>
          <a:xfrm>
            <a:off x="2670289" y="2026474"/>
            <a:ext cx="14790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r>
              <a:rPr b="1" lang="fr" sz="2100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6</a:t>
            </a: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%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r" sz="1500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Job seekers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0"/>
          <p:cNvSpPr txBox="1"/>
          <p:nvPr/>
        </p:nvSpPr>
        <p:spPr>
          <a:xfrm>
            <a:off x="4715344" y="2033927"/>
            <a:ext cx="1867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lang="fr" sz="2100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50</a:t>
            </a: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%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fr" sz="1500" u="none" cap="none" strike="noStrike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Starters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30"/>
          <p:cNvSpPr txBox="1"/>
          <p:nvPr/>
        </p:nvSpPr>
        <p:spPr>
          <a:xfrm>
            <a:off x="7047677" y="2033927"/>
            <a:ext cx="14334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lang="fr" sz="2100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70</a:t>
            </a: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%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r" sz="1500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No Education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0"/>
          <p:cNvSpPr txBox="1"/>
          <p:nvPr/>
        </p:nvSpPr>
        <p:spPr>
          <a:xfrm>
            <a:off x="1757221" y="3819133"/>
            <a:ext cx="1329600" cy="8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6</a:t>
            </a:r>
            <a:r>
              <a:rPr b="1" lang="fr" sz="2100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%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r" sz="1500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Born Outside of Belgium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30"/>
          <p:cNvSpPr txBox="1"/>
          <p:nvPr/>
        </p:nvSpPr>
        <p:spPr>
          <a:xfrm>
            <a:off x="3898790" y="3828902"/>
            <a:ext cx="1329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r>
              <a:rPr b="1" lang="fr" sz="2100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8</a:t>
            </a: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%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r" sz="1500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&lt; 30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0"/>
          <p:cNvSpPr txBox="1"/>
          <p:nvPr/>
        </p:nvSpPr>
        <p:spPr>
          <a:xfrm>
            <a:off x="6055668" y="3828902"/>
            <a:ext cx="1329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r>
              <a:rPr b="1" lang="fr" sz="2100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r>
              <a:rPr b="1" i="0" lang="fr" sz="2100" u="none" cap="none" strike="noStrike">
                <a:solidFill>
                  <a:srgbClr val="FFA823"/>
                </a:solidFill>
                <a:latin typeface="Barlow"/>
                <a:ea typeface="Barlow"/>
                <a:cs typeface="Barlow"/>
                <a:sym typeface="Barlow"/>
              </a:rPr>
              <a:t>%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fr" sz="1500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&gt;50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p3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03898" y="1143382"/>
            <a:ext cx="890545" cy="890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989225" y="794624"/>
            <a:ext cx="1433400" cy="1435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31"/>
          <p:cNvPicPr preferRelativeResize="0"/>
          <p:nvPr/>
        </p:nvPicPr>
        <p:blipFill rotWithShape="1">
          <a:blip r:embed="rId3">
            <a:alphaModFix/>
          </a:blip>
          <a:srcRect b="0" l="23159" r="0" t="0"/>
          <a:stretch/>
        </p:blipFill>
        <p:spPr>
          <a:xfrm>
            <a:off x="1919257" y="1"/>
            <a:ext cx="7224745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1"/>
          <p:cNvSpPr txBox="1"/>
          <p:nvPr/>
        </p:nvSpPr>
        <p:spPr>
          <a:xfrm>
            <a:off x="116500" y="3038175"/>
            <a:ext cx="1886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fr" sz="14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microStart, </a:t>
            </a:r>
            <a:endParaRPr b="1" i="0" sz="14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fr" sz="14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een totaalpakket</a:t>
            </a:r>
            <a:endParaRPr b="1" i="0" sz="14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159" name="Google Shape;159;p31"/>
          <p:cNvPicPr preferRelativeResize="0"/>
          <p:nvPr/>
        </p:nvPicPr>
        <p:blipFill rotWithShape="1">
          <a:blip r:embed="rId4">
            <a:alphaModFix/>
          </a:blip>
          <a:srcRect b="0" l="0" r="76377" t="0"/>
          <a:stretch/>
        </p:blipFill>
        <p:spPr>
          <a:xfrm>
            <a:off x="1" y="0"/>
            <a:ext cx="194726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1"/>
          <p:cNvSpPr txBox="1"/>
          <p:nvPr/>
        </p:nvSpPr>
        <p:spPr>
          <a:xfrm>
            <a:off x="63336" y="2974378"/>
            <a:ext cx="188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fr" sz="14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To support migrants</a:t>
            </a:r>
            <a:endParaRPr b="1" i="0" sz="14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61" name="Google Shape;161;p31"/>
          <p:cNvCxnSpPr/>
          <p:nvPr/>
        </p:nvCxnSpPr>
        <p:spPr>
          <a:xfrm>
            <a:off x="210100" y="2941550"/>
            <a:ext cx="353100" cy="0"/>
          </a:xfrm>
          <a:prstGeom prst="straightConnector1">
            <a:avLst/>
          </a:prstGeom>
          <a:noFill/>
          <a:ln cap="flat" cmpd="sng" w="19050">
            <a:solidFill>
              <a:srgbClr val="FFA82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2" name="Google Shape;162;p31"/>
          <p:cNvSpPr/>
          <p:nvPr/>
        </p:nvSpPr>
        <p:spPr>
          <a:xfrm>
            <a:off x="2202743" y="2384504"/>
            <a:ext cx="6769800" cy="1361400"/>
          </a:xfrm>
          <a:prstGeom prst="rect">
            <a:avLst/>
          </a:prstGeom>
          <a:solidFill>
            <a:srgbClr val="7DA7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1"/>
          <p:cNvSpPr txBox="1"/>
          <p:nvPr/>
        </p:nvSpPr>
        <p:spPr>
          <a:xfrm>
            <a:off x="42070" y="2147064"/>
            <a:ext cx="2260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fr" sz="2000" u="none" cap="none" strike="noStrike">
                <a:solidFill>
                  <a:srgbClr val="3C78D8"/>
                </a:solidFill>
                <a:latin typeface="Barlow"/>
                <a:ea typeface="Barlow"/>
                <a:cs typeface="Barlow"/>
                <a:sym typeface="Barlow"/>
              </a:rPr>
              <a:t>OUR METHODOLOGY</a:t>
            </a:r>
            <a:endParaRPr/>
          </a:p>
        </p:txBody>
      </p:sp>
      <p:sp>
        <p:nvSpPr>
          <p:cNvPr id="164" name="Google Shape;164;p31"/>
          <p:cNvSpPr txBox="1"/>
          <p:nvPr/>
        </p:nvSpPr>
        <p:spPr>
          <a:xfrm>
            <a:off x="172163" y="4435485"/>
            <a:ext cx="65136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65" name="Google Shape;165;p31"/>
          <p:cNvSpPr/>
          <p:nvPr/>
        </p:nvSpPr>
        <p:spPr>
          <a:xfrm>
            <a:off x="2202743" y="563710"/>
            <a:ext cx="6463500" cy="1361400"/>
          </a:xfrm>
          <a:prstGeom prst="rect">
            <a:avLst/>
          </a:prstGeom>
          <a:solidFill>
            <a:srgbClr val="7DA7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fbeelding met tekening&#10;&#10;Automatisch gegenereerde beschrijving" id="166" name="Google Shape;166;p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94363" y="400728"/>
            <a:ext cx="659802" cy="62209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1"/>
          <p:cNvSpPr txBox="1"/>
          <p:nvPr/>
        </p:nvSpPr>
        <p:spPr>
          <a:xfrm>
            <a:off x="6161460" y="1132777"/>
            <a:ext cx="18843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 u="none" cap="none" strike="noStrike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Community officers and coaches build the bridge </a:t>
            </a:r>
            <a:r>
              <a:rPr b="0" i="0" lang="fr" sz="12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between migrant communities and our support solutions</a:t>
            </a:r>
            <a:endParaRPr/>
          </a:p>
        </p:txBody>
      </p:sp>
      <p:sp>
        <p:nvSpPr>
          <p:cNvPr id="168" name="Google Shape;168;p31"/>
          <p:cNvSpPr txBox="1"/>
          <p:nvPr/>
        </p:nvSpPr>
        <p:spPr>
          <a:xfrm>
            <a:off x="3076548" y="1102632"/>
            <a:ext cx="21003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 u="none" cap="none" strike="noStrike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Business creation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 u="none" cap="none" strike="noStrike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support tools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2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in several languages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2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(English, Arabic, Farsi, … 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descr="Afbeelding met tekening&#10;&#10;Automatisch gegenereerde beschrijving" id="169" name="Google Shape;169;p3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07539" y="363054"/>
            <a:ext cx="659802" cy="6792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fbeelding met tekening, kamer&#10;&#10;Automatisch gegenereerde beschrijving" id="170" name="Google Shape;170;p3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07539" y="2254593"/>
            <a:ext cx="622334" cy="66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1"/>
          <p:cNvSpPr txBox="1"/>
          <p:nvPr/>
        </p:nvSpPr>
        <p:spPr>
          <a:xfrm>
            <a:off x="3244390" y="2948854"/>
            <a:ext cx="1816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2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Low-threshold </a:t>
            </a:r>
            <a:r>
              <a:rPr b="1" i="0" lang="fr" sz="1200" u="none" cap="none" strike="noStrike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coaching sessions </a:t>
            </a:r>
            <a:r>
              <a:rPr b="0" i="0" lang="fr" sz="12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about entrepreneurship in Belgium</a:t>
            </a:r>
            <a:endParaRPr b="0" i="0" sz="12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2" name="Google Shape;172;p31"/>
          <p:cNvSpPr txBox="1"/>
          <p:nvPr/>
        </p:nvSpPr>
        <p:spPr>
          <a:xfrm>
            <a:off x="6199096" y="2989703"/>
            <a:ext cx="2028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 u="none" cap="none" strike="noStrike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Interest-free microcredits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2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for those that don’t want to pay interests for religious/cultural purposes </a:t>
            </a:r>
            <a:endParaRPr b="0" i="0" sz="12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3" name="Google Shape;173;p31"/>
          <p:cNvSpPr txBox="1"/>
          <p:nvPr/>
        </p:nvSpPr>
        <p:spPr>
          <a:xfrm>
            <a:off x="6418768" y="4723847"/>
            <a:ext cx="1648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 u="none" cap="none" strike="noStrike">
                <a:solidFill>
                  <a:srgbClr val="0454B6"/>
                </a:solidFill>
                <a:latin typeface="Barlow"/>
                <a:ea typeface="Barlow"/>
                <a:cs typeface="Barlow"/>
                <a:sym typeface="Barlow"/>
              </a:rPr>
              <a:t>Partnerships</a:t>
            </a:r>
            <a:r>
              <a:rPr b="1" i="0" lang="fr" sz="12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are key!</a:t>
            </a:r>
            <a:endParaRPr/>
          </a:p>
        </p:txBody>
      </p:sp>
      <p:pic>
        <p:nvPicPr>
          <p:cNvPr descr="Afbeelding met tekening&#10;&#10;Automatisch gegenereerde beschrijving" id="174" name="Google Shape;174;p3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784818" y="4229028"/>
            <a:ext cx="859721" cy="491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841251" y="2283638"/>
            <a:ext cx="559543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31"/>
          <p:cNvSpPr txBox="1"/>
          <p:nvPr/>
        </p:nvSpPr>
        <p:spPr>
          <a:xfrm>
            <a:off x="3067463" y="4684694"/>
            <a:ext cx="2021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Dedicated</a:t>
            </a:r>
            <a:r>
              <a:rPr b="1" i="0" lang="fr" sz="1200" u="none" cap="none" strike="noStrike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 campaign</a:t>
            </a:r>
            <a:endParaRPr b="0" i="0" sz="120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descr="Megafoon 1 silhouet" id="177" name="Google Shape;177;p3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694363" y="3966188"/>
            <a:ext cx="835363" cy="835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/>
        </p:nvSpPr>
        <p:spPr>
          <a:xfrm>
            <a:off x="116500" y="3038175"/>
            <a:ext cx="188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83" name="Google Shape;183;p32"/>
          <p:cNvCxnSpPr/>
          <p:nvPr/>
        </p:nvCxnSpPr>
        <p:spPr>
          <a:xfrm>
            <a:off x="210100" y="2941550"/>
            <a:ext cx="353100" cy="0"/>
          </a:xfrm>
          <a:prstGeom prst="straightConnector1">
            <a:avLst/>
          </a:prstGeom>
          <a:noFill/>
          <a:ln cap="flat" cmpd="sng" w="19050">
            <a:solidFill>
              <a:srgbClr val="FFA8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4" name="Google Shape;184;p32"/>
          <p:cNvSpPr txBox="1"/>
          <p:nvPr/>
        </p:nvSpPr>
        <p:spPr>
          <a:xfrm>
            <a:off x="116500" y="2275525"/>
            <a:ext cx="22602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500">
                <a:solidFill>
                  <a:srgbClr val="3C78D8"/>
                </a:solidFill>
                <a:latin typeface="Barlow"/>
                <a:ea typeface="Barlow"/>
                <a:cs typeface="Barlow"/>
                <a:sym typeface="Barlow"/>
              </a:rPr>
              <a:t>Origin / Need</a:t>
            </a:r>
            <a:endParaRPr b="1" sz="2500">
              <a:solidFill>
                <a:srgbClr val="3C78D8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85" name="Google Shape;185;p32"/>
          <p:cNvSpPr txBox="1"/>
          <p:nvPr/>
        </p:nvSpPr>
        <p:spPr>
          <a:xfrm>
            <a:off x="2376700" y="1496625"/>
            <a:ext cx="66312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microStart offers an </a:t>
            </a:r>
            <a:r>
              <a:rPr b="1"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interest</a:t>
            </a:r>
            <a:r>
              <a:rPr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-</a:t>
            </a:r>
            <a:r>
              <a:rPr b="1"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free</a:t>
            </a:r>
            <a:r>
              <a:rPr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loan to those who wish to do so for </a:t>
            </a:r>
            <a:r>
              <a:rPr b="1"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cultural</a:t>
            </a:r>
            <a:r>
              <a:rPr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, </a:t>
            </a:r>
            <a:r>
              <a:rPr b="1"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religious</a:t>
            </a:r>
            <a:r>
              <a:rPr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or </a:t>
            </a:r>
            <a:r>
              <a:rPr b="1"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ethical</a:t>
            </a:r>
            <a:r>
              <a:rPr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reasons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Tailored to our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demographic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Not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a true “</a:t>
            </a:r>
            <a:r>
              <a:rPr b="1"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product</a:t>
            </a:r>
            <a:r>
              <a:rPr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”, 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more so an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</a:t>
            </a:r>
            <a:endParaRPr b="1"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 in combination with a standard product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Tailored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advice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from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advisor 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is key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86" name="Google Shape;186;p32"/>
          <p:cNvSpPr/>
          <p:nvPr/>
        </p:nvSpPr>
        <p:spPr>
          <a:xfrm>
            <a:off x="4700050" y="544400"/>
            <a:ext cx="1984500" cy="62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 Liberté</a:t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3"/>
          <p:cNvSpPr txBox="1"/>
          <p:nvPr/>
        </p:nvSpPr>
        <p:spPr>
          <a:xfrm>
            <a:off x="116500" y="3038175"/>
            <a:ext cx="188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fr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Characteristics </a:t>
            </a:r>
            <a:endParaRPr b="1" i="0" sz="14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92" name="Google Shape;192;p33"/>
          <p:cNvCxnSpPr/>
          <p:nvPr/>
        </p:nvCxnSpPr>
        <p:spPr>
          <a:xfrm>
            <a:off x="210100" y="2941550"/>
            <a:ext cx="353100" cy="0"/>
          </a:xfrm>
          <a:prstGeom prst="straightConnector1">
            <a:avLst/>
          </a:prstGeom>
          <a:noFill/>
          <a:ln cap="flat" cmpd="sng" w="19050">
            <a:solidFill>
              <a:srgbClr val="FFA8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3" name="Google Shape;193;p33"/>
          <p:cNvSpPr txBox="1"/>
          <p:nvPr/>
        </p:nvSpPr>
        <p:spPr>
          <a:xfrm>
            <a:off x="116500" y="1987250"/>
            <a:ext cx="2260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500">
                <a:solidFill>
                  <a:srgbClr val="3C78D8"/>
                </a:solidFill>
                <a:latin typeface="Barlow"/>
                <a:ea typeface="Barlow"/>
                <a:cs typeface="Barlow"/>
                <a:sym typeface="Barlow"/>
              </a:rPr>
              <a:t>How does it work? </a:t>
            </a:r>
            <a:endParaRPr b="1" sz="2500">
              <a:solidFill>
                <a:srgbClr val="3C78D8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94" name="Google Shape;194;p33"/>
          <p:cNvSpPr txBox="1"/>
          <p:nvPr/>
        </p:nvSpPr>
        <p:spPr>
          <a:xfrm>
            <a:off x="2376700" y="1496625"/>
            <a:ext cx="66312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No interest paid during the duration of the credit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All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credit costs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are included in the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administrative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fee up front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The administrative fee is based on the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duration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of the credit 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Inspired on the costs of a credit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with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interest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10.000 on 36 months</a:t>
            </a:r>
            <a:endParaRPr b="1"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■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5% standard cost (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500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)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■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Simulated interest revenues (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1.683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)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■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Total cost percentage communicated: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22% (2.183)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Works best for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lower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amounts and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short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term credits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Unless the combination with loan of honour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E.g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Funds For Good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: ⅓ with a max of 3.000 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95" name="Google Shape;195;p33"/>
          <p:cNvSpPr/>
          <p:nvPr/>
        </p:nvSpPr>
        <p:spPr>
          <a:xfrm>
            <a:off x="4700050" y="544400"/>
            <a:ext cx="1984500" cy="62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 Liberté</a:t>
            </a:r>
            <a:endParaRPr b="1"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/>
          <p:nvPr/>
        </p:nvSpPr>
        <p:spPr>
          <a:xfrm>
            <a:off x="3579750" y="544400"/>
            <a:ext cx="2140800" cy="43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IN NUMBERS </a:t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01" name="Google Shape;201;p34"/>
          <p:cNvSpPr/>
          <p:nvPr/>
        </p:nvSpPr>
        <p:spPr>
          <a:xfrm>
            <a:off x="2499289" y="1549104"/>
            <a:ext cx="4301700" cy="810600"/>
          </a:xfrm>
          <a:prstGeom prst="rect">
            <a:avLst/>
          </a:prstGeom>
          <a:solidFill>
            <a:srgbClr val="DCF0F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fr" sz="1200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Number of Interest Free Loans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lang="fr" sz="2700">
                <a:solidFill>
                  <a:srgbClr val="0054B6"/>
                </a:solidFill>
                <a:latin typeface="Barlow"/>
                <a:ea typeface="Barlow"/>
                <a:cs typeface="Barlow"/>
                <a:sym typeface="Barlow"/>
              </a:rPr>
              <a:t>120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4"/>
          <p:cNvSpPr/>
          <p:nvPr/>
        </p:nvSpPr>
        <p:spPr>
          <a:xfrm>
            <a:off x="2576477" y="2571750"/>
            <a:ext cx="1766400" cy="810600"/>
          </a:xfrm>
          <a:prstGeom prst="rect">
            <a:avLst/>
          </a:prstGeom>
          <a:solidFill>
            <a:srgbClr val="0054B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fr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Average Duration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lang="fr" sz="27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30M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4"/>
          <p:cNvSpPr/>
          <p:nvPr/>
        </p:nvSpPr>
        <p:spPr>
          <a:xfrm>
            <a:off x="4770525" y="2571750"/>
            <a:ext cx="1766400" cy="810600"/>
          </a:xfrm>
          <a:prstGeom prst="rect">
            <a:avLst/>
          </a:prstGeom>
          <a:solidFill>
            <a:srgbClr val="0054B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fr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Average Amount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lang="fr" sz="27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€ 7872</a:t>
            </a:r>
            <a:endParaRPr b="1" sz="27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fr" sz="12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"/>
          <p:cNvSpPr txBox="1"/>
          <p:nvPr/>
        </p:nvSpPr>
        <p:spPr>
          <a:xfrm>
            <a:off x="116500" y="3038175"/>
            <a:ext cx="188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209" name="Google Shape;209;p35"/>
          <p:cNvCxnSpPr/>
          <p:nvPr/>
        </p:nvCxnSpPr>
        <p:spPr>
          <a:xfrm>
            <a:off x="210100" y="2941550"/>
            <a:ext cx="353100" cy="0"/>
          </a:xfrm>
          <a:prstGeom prst="straightConnector1">
            <a:avLst/>
          </a:prstGeom>
          <a:noFill/>
          <a:ln cap="flat" cmpd="sng" w="19050">
            <a:solidFill>
              <a:srgbClr val="FFA8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0" name="Google Shape;210;p35"/>
          <p:cNvSpPr txBox="1"/>
          <p:nvPr/>
        </p:nvSpPr>
        <p:spPr>
          <a:xfrm>
            <a:off x="116500" y="1987250"/>
            <a:ext cx="2260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500">
                <a:solidFill>
                  <a:srgbClr val="3C78D8"/>
                </a:solidFill>
                <a:latin typeface="Barlow"/>
                <a:ea typeface="Barlow"/>
                <a:cs typeface="Barlow"/>
                <a:sym typeface="Barlow"/>
              </a:rPr>
              <a:t>Current Situation</a:t>
            </a:r>
            <a:endParaRPr b="1" sz="2500">
              <a:solidFill>
                <a:srgbClr val="3C78D8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11" name="Google Shape;211;p35"/>
          <p:cNvSpPr txBox="1"/>
          <p:nvPr/>
        </p:nvSpPr>
        <p:spPr>
          <a:xfrm>
            <a:off x="2376700" y="1496625"/>
            <a:ext cx="6631200" cy="31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Difficult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for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higher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credits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 to combine it with  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loan of honour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Our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main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products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can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suffice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in some cases 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Depends on the use for interest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Depends on the perception of microStart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Different islamic communities define </a:t>
            </a:r>
            <a:r>
              <a:rPr i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“Islamic Financing” 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as different things</a:t>
            </a:r>
            <a:b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●"/>
            </a:pP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Advice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from our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community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b="1"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officers</a:t>
            </a: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is key 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Barlow"/>
              <a:buChar char="○"/>
            </a:pPr>
            <a:r>
              <a:rPr lang="fr" sz="1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Contextualising our interest fee</a:t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12" name="Google Shape;212;p35"/>
          <p:cNvSpPr/>
          <p:nvPr/>
        </p:nvSpPr>
        <p:spPr>
          <a:xfrm>
            <a:off x="4700050" y="544400"/>
            <a:ext cx="1984500" cy="55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 LIBERTÉ</a:t>
            </a:r>
            <a:endParaRPr b="1" i="0" sz="1800" u="none" cap="none" strike="noStrike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13" name="Google Shape;213;p35"/>
          <p:cNvSpPr/>
          <p:nvPr/>
        </p:nvSpPr>
        <p:spPr>
          <a:xfrm>
            <a:off x="4700050" y="544400"/>
            <a:ext cx="1984500" cy="62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fr" sz="18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Option Liberté</a:t>
            </a:r>
            <a:endParaRPr b="1"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